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06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4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8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9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4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2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5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37F9-352F-4C93-B5B9-48B19A1A5CC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B7BF-25CC-44F0-BA07-C40B5334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4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64014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Did you know that 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CCADV provides 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Technical Assistance 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our members--free of charge?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299214"/>
            <a:ext cx="6275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Here are </a:t>
            </a:r>
            <a:r>
              <a:rPr lang="en-US" i="1" dirty="0" smtClean="0">
                <a:latin typeface="Arial Rounded MT Bold" panose="020F0704030504030204" pitchFamily="34" charset="0"/>
              </a:rPr>
              <a:t>some</a:t>
            </a:r>
            <a:r>
              <a:rPr lang="en-US" dirty="0" smtClean="0">
                <a:latin typeface="Arial Rounded MT Bold" panose="020F0704030504030204" pitchFamily="34" charset="0"/>
              </a:rPr>
              <a:t> of the topics we can assist you with…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735788"/>
            <a:ext cx="3429000" cy="54938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 u="sng" dirty="0">
                <a:latin typeface="Arial Rounded MT Bold" panose="020F0704030504030204" pitchFamily="34" charset="0"/>
              </a:rPr>
              <a:t>Programming</a:t>
            </a:r>
            <a:endParaRPr lang="en-US" sz="1300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Best Practices in </a:t>
            </a:r>
            <a:r>
              <a:rPr lang="en-US" sz="1300" dirty="0" smtClean="0">
                <a:latin typeface="Arial Rounded MT Bold" panose="020F0704030504030204" pitchFamily="34" charset="0"/>
              </a:rPr>
              <a:t>Advocacy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Philosophical </a:t>
            </a:r>
            <a:r>
              <a:rPr lang="en-US" sz="1300" dirty="0">
                <a:latin typeface="Arial Rounded MT Bold" panose="020F0704030504030204" pitchFamily="34" charset="0"/>
              </a:rPr>
              <a:t>Foundations of </a:t>
            </a:r>
            <a:r>
              <a:rPr lang="en-US" sz="1300" dirty="0" smtClean="0">
                <a:latin typeface="Arial Rounded MT Bold" panose="020F0704030504030204" pitchFamily="34" charset="0"/>
              </a:rPr>
              <a:t>Advocacy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Confidentiality/Legal Privilege </a:t>
            </a:r>
            <a:r>
              <a:rPr lang="en-US" sz="1300" dirty="0">
                <a:latin typeface="Arial Rounded MT Bold" panose="020F0704030504030204" pitchFamily="34" charset="0"/>
              </a:rPr>
              <a:t>in </a:t>
            </a:r>
            <a:r>
              <a:rPr lang="en-US" sz="1300" dirty="0" smtClean="0">
                <a:latin typeface="Arial Rounded MT Bold" panose="020F0704030504030204" pitchFamily="34" charset="0"/>
              </a:rPr>
              <a:t>Advocacy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Trauma-Informed </a:t>
            </a:r>
            <a:r>
              <a:rPr lang="en-US" sz="1300" dirty="0">
                <a:latin typeface="Arial Rounded MT Bold" panose="020F0704030504030204" pitchFamily="34" charset="0"/>
              </a:rPr>
              <a:t>Care </a:t>
            </a:r>
            <a:endParaRPr lang="en-US" sz="1300" dirty="0" smtClean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Children and Youth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Shelter </a:t>
            </a:r>
            <a:r>
              <a:rPr lang="en-US" sz="1300" dirty="0">
                <a:latin typeface="Arial Rounded MT Bold" panose="020F0704030504030204" pitchFamily="34" charset="0"/>
              </a:rPr>
              <a:t>Rules </a:t>
            </a:r>
            <a:r>
              <a:rPr lang="en-US" sz="1300" dirty="0" smtClean="0">
                <a:latin typeface="Arial Rounded MT Bold" panose="020F0704030504030204" pitchFamily="34" charset="0"/>
              </a:rPr>
              <a:t>Reduction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Drug/Alcohol Use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Debriefing/Defusing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Court/Legal </a:t>
            </a:r>
            <a:r>
              <a:rPr lang="en-US" sz="1300" dirty="0">
                <a:latin typeface="Arial Rounded MT Bold" panose="020F0704030504030204" pitchFamily="34" charset="0"/>
              </a:rPr>
              <a:t>Advocacy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Offender as Parent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Advocate-Initiated Response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On-call </a:t>
            </a:r>
            <a:r>
              <a:rPr lang="en-US" sz="1300" dirty="0">
                <a:latin typeface="Arial Rounded MT Bold" panose="020F0704030504030204" pitchFamily="34" charset="0"/>
              </a:rPr>
              <a:t>Protocols &amp; </a:t>
            </a:r>
            <a:r>
              <a:rPr lang="en-US" sz="1300" dirty="0" smtClean="0">
                <a:latin typeface="Arial Rounded MT Bold" panose="020F0704030504030204" pitchFamily="34" charset="0"/>
              </a:rPr>
              <a:t>Procedures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Supervised </a:t>
            </a:r>
            <a:r>
              <a:rPr lang="en-US" sz="1300" dirty="0">
                <a:latin typeface="Arial Rounded MT Bold" panose="020F0704030504030204" pitchFamily="34" charset="0"/>
              </a:rPr>
              <a:t>Visitation &amp; Safe Exchange (Safe Havens </a:t>
            </a:r>
            <a:r>
              <a:rPr lang="en-US" sz="1300" dirty="0" smtClean="0">
                <a:latin typeface="Arial Rounded MT Bold" panose="020F0704030504030204" pitchFamily="34" charset="0"/>
              </a:rPr>
              <a:t>Model)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Cultural Sensitivity and Inclusivity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Culturally </a:t>
            </a:r>
            <a:r>
              <a:rPr lang="en-US" sz="1300" dirty="0">
                <a:latin typeface="Arial Rounded MT Bold" panose="020F0704030504030204" pitchFamily="34" charset="0"/>
              </a:rPr>
              <a:t>Engaging </a:t>
            </a:r>
            <a:r>
              <a:rPr lang="en-US" sz="1300" dirty="0" smtClean="0">
                <a:latin typeface="Arial Rounded MT Bold" panose="020F0704030504030204" pitchFamily="34" charset="0"/>
              </a:rPr>
              <a:t>Latin@ Outreach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Coordinated </a:t>
            </a:r>
            <a:r>
              <a:rPr lang="en-US" sz="1300" dirty="0">
                <a:latin typeface="Arial Rounded MT Bold" panose="020F0704030504030204" pitchFamily="34" charset="0"/>
              </a:rPr>
              <a:t>Community Response </a:t>
            </a:r>
            <a:r>
              <a:rPr lang="en-US" sz="1300" dirty="0" smtClean="0">
                <a:latin typeface="Arial Rounded MT Bold" panose="020F0704030504030204" pitchFamily="34" charset="0"/>
              </a:rPr>
              <a:t>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Battered Women as Defendants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Lobbying and Electioneering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Public Policy Advocacy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Curriculum Development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Support Groups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0" y="2756118"/>
            <a:ext cx="2286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u="sng" dirty="0" smtClean="0">
                <a:latin typeface="Arial Rounded MT Bold" panose="020F0704030504030204" pitchFamily="34" charset="0"/>
              </a:rPr>
              <a:t>Governance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Board </a:t>
            </a:r>
            <a:r>
              <a:rPr lang="en-US" sz="1300" dirty="0">
                <a:latin typeface="Arial Rounded MT Bold" panose="020F0704030504030204" pitchFamily="34" charset="0"/>
              </a:rPr>
              <a:t>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Strategic Planning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Policies &amp; Procedures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Employee Guidelines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Emergency </a:t>
            </a:r>
            <a:r>
              <a:rPr lang="en-US" sz="1300" dirty="0" smtClean="0">
                <a:latin typeface="Arial Rounded MT Bold" panose="020F0704030504030204" pitchFamily="34" charset="0"/>
              </a:rPr>
              <a:t>Response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 Rounded MT Bold" panose="020F0704030504030204" pitchFamily="34" charset="0"/>
              </a:rPr>
              <a:t>Culturally Generated Policy </a:t>
            </a:r>
            <a:endParaRPr lang="en-US" sz="1300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4565065"/>
            <a:ext cx="321385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u="sng" dirty="0">
                <a:latin typeface="Arial Rounded MT Bold" panose="020F0704030504030204" pitchFamily="34" charset="0"/>
              </a:rPr>
              <a:t>Operations</a:t>
            </a:r>
            <a:endParaRPr lang="en-US" sz="1300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Trauma-Informed Environment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Grant Writing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Program Management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Budgets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Critical Incident Debriefing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Media Communications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Spanish Language Communications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Messaging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 Rounded MT Bold" panose="020F0704030504030204" pitchFamily="34" charset="0"/>
              </a:rPr>
              <a:t>Outcomes and Evaluations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209800" cy="1624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200" y="76200"/>
            <a:ext cx="6705600" cy="8915400"/>
          </a:xfrm>
          <a:prstGeom prst="rect">
            <a:avLst/>
          </a:prstGeom>
          <a:noFill/>
          <a:ln>
            <a:solidFill>
              <a:schemeClr val="accent4">
                <a:lumMod val="75000"/>
                <a:alpha val="78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66800" y="7654260"/>
            <a:ext cx="628309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0" lvl="5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Communicate by </a:t>
            </a:r>
            <a:r>
              <a:rPr lang="en-US" sz="1500" b="1" cap="small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phone or </a:t>
            </a: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Skype</a:t>
            </a:r>
          </a:p>
          <a:p>
            <a:pPr marL="1657350" lvl="3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Email </a:t>
            </a:r>
            <a:r>
              <a:rPr lang="en-US" sz="1500" b="1" cap="small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you </a:t>
            </a: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resources or </a:t>
            </a:r>
            <a:r>
              <a:rPr lang="en-US" sz="1500" b="1" cap="small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create </a:t>
            </a: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tools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Connect you </a:t>
            </a:r>
            <a:r>
              <a:rPr lang="en-US" sz="1500" b="1" cap="small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with other </a:t>
            </a: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organizations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Come </a:t>
            </a:r>
            <a:r>
              <a:rPr lang="en-US" sz="1500" b="1" cap="small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to </a:t>
            </a: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your community </a:t>
            </a:r>
            <a:r>
              <a:rPr lang="en-US" sz="1500" b="1" cap="small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to </a:t>
            </a: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do </a:t>
            </a:r>
            <a:r>
              <a:rPr lang="en-US" sz="1500" b="1" cap="small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a training</a:t>
            </a:r>
            <a:r>
              <a:rPr lang="en-US" sz="1500" b="1" cap="small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!</a:t>
            </a:r>
            <a:endParaRPr lang="en-US" sz="1500" b="1" cap="small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13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161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Pohl</dc:creator>
  <cp:lastModifiedBy>Amy Pohl</cp:lastModifiedBy>
  <cp:revision>8</cp:revision>
  <dcterms:created xsi:type="dcterms:W3CDTF">2014-06-30T15:52:11Z</dcterms:created>
  <dcterms:modified xsi:type="dcterms:W3CDTF">2014-06-30T17:07:43Z</dcterms:modified>
</cp:coreProperties>
</file>